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1" r:id="rId5"/>
    <p:sldId id="256" r:id="rId6"/>
    <p:sldId id="257" r:id="rId7"/>
    <p:sldId id="279" r:id="rId8"/>
    <p:sldId id="260" r:id="rId9"/>
    <p:sldId id="263" r:id="rId10"/>
    <p:sldId id="262" r:id="rId11"/>
    <p:sldId id="258" r:id="rId12"/>
    <p:sldId id="275" r:id="rId13"/>
    <p:sldId id="265" r:id="rId14"/>
    <p:sldId id="269" r:id="rId15"/>
    <p:sldId id="266" r:id="rId16"/>
    <p:sldId id="267" r:id="rId17"/>
    <p:sldId id="278" r:id="rId18"/>
    <p:sldId id="271" r:id="rId19"/>
    <p:sldId id="273" r:id="rId20"/>
    <p:sldId id="276" r:id="rId21"/>
    <p:sldId id="272" r:id="rId22"/>
    <p:sldId id="286" r:id="rId23"/>
    <p:sldId id="274" r:id="rId24"/>
    <p:sldId id="280" r:id="rId25"/>
    <p:sldId id="277" r:id="rId2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8DAD5BF-B887-1EB5-82C9-81AFDDFB9C58}" name="Grillitsch Maria" initials="GM" userId="S::m.grillitsch@iqs.gv.at::bd71a0ca-95b6-478a-aaae-2a15e9d8db68" providerId="AD"/>
  <p188:author id="{0E7495E4-EFD2-CF84-3B55-8C56124ABE37}" name="Svecnik Erich" initials="Sve" userId="Svecnik Erich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illitsch Maria" initials="GM" lastIdx="13" clrIdx="0">
    <p:extLst>
      <p:ext uri="{19B8F6BF-5375-455C-9EA6-DF929625EA0E}">
        <p15:presenceInfo xmlns:p15="http://schemas.microsoft.com/office/powerpoint/2012/main" userId="S::m.grillitsch@iqs.gv.at::bd71a0ca-95b6-478a-aaae-2a15e9d8db68" providerId="AD"/>
      </p:ext>
    </p:extLst>
  </p:cmAuthor>
  <p:cmAuthor id="2" name="Petrovic Angelika" initials="PA" lastIdx="10" clrIdx="1">
    <p:extLst>
      <p:ext uri="{19B8F6BF-5375-455C-9EA6-DF929625EA0E}">
        <p15:presenceInfo xmlns:p15="http://schemas.microsoft.com/office/powerpoint/2012/main" userId="S::a.petrovic@iqs.gv.at::98f4b1ff-aa12-4f32-b233-98a366d94889" providerId="AD"/>
      </p:ext>
    </p:extLst>
  </p:cmAuthor>
  <p:cmAuthor id="3" name="Skliris Brigitte" initials="SB" lastIdx="2" clrIdx="2">
    <p:extLst>
      <p:ext uri="{19B8F6BF-5375-455C-9EA6-DF929625EA0E}">
        <p15:presenceInfo xmlns:p15="http://schemas.microsoft.com/office/powerpoint/2012/main" userId="S-1-5-21-1322007777-3706145592-3345665257-6911" providerId="AD"/>
      </p:ext>
    </p:extLst>
  </p:cmAuthor>
  <p:cmAuthor id="4" name="Stanzel-Tischler Elisabeth" initials="SE" lastIdx="4" clrIdx="3">
    <p:extLst>
      <p:ext uri="{19B8F6BF-5375-455C-9EA6-DF929625EA0E}">
        <p15:presenceInfo xmlns:p15="http://schemas.microsoft.com/office/powerpoint/2012/main" userId="S::e.stanzel-tischler@iqs.gv.at::df4fdc6b-613d-4d51-8b7c-06e55f36a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AFBD"/>
    <a:srgbClr val="004D5A"/>
    <a:srgbClr val="006576"/>
    <a:srgbClr val="996600"/>
    <a:srgbClr val="0090A8"/>
    <a:srgbClr val="009AB4"/>
    <a:srgbClr val="00A8C4"/>
    <a:srgbClr val="71EB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0" autoAdjust="0"/>
    <p:restoredTop sz="94660"/>
  </p:normalViewPr>
  <p:slideViewPr>
    <p:cSldViewPr snapToGrid="0">
      <p:cViewPr varScale="1">
        <p:scale>
          <a:sx n="89" d="100"/>
          <a:sy n="89" d="100"/>
        </p:scale>
        <p:origin x="60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880A63-4483-4E9E-A516-A5E5BAF4A0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3E0DBEE-03D7-47B5-82D0-5FE687A20C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004AD3-206D-41C1-ABBA-1AE96E5F1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240C-A2D6-4EAE-8891-1DCF313F64BB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AA399B-A816-4C4B-BB40-69A653D7B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5AE134-D030-4B99-BB3D-E6209A88B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08EF-BD2C-49EC-8A67-E8B6AE4449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739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1B2869-A485-4E18-9DD4-3F277444A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5A7CAB2-C775-4819-8C64-238A37919E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A46D26-F1D5-450B-BF99-7B8A64BD2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240C-A2D6-4EAE-8891-1DCF313F64BB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C948B7-CD90-4B5C-837E-3344F4D01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DFC716-BE31-4B52-80D6-B8A0373A7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08EF-BD2C-49EC-8A67-E8B6AE4449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5105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EEDE327-9AA5-468D-BF7A-5CD70DC7B9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E1D3591-C8AC-4E62-A7FA-390FE9572F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034E84-2D36-4976-9831-182D9F457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240C-A2D6-4EAE-8891-1DCF313F64BB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4FEAD9-5DE1-450B-8E4E-5A4492859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6D9765-C68E-40D3-BC73-6DE0A1C88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08EF-BD2C-49EC-8A67-E8B6AE4449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0691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F7B4F2-DA2C-476B-82C1-7004ACC5C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D45EEE-AE5B-4BF0-918A-E7F6ACD65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51AAA8-1782-4C43-9C5F-610E49C8E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240C-A2D6-4EAE-8891-1DCF313F64BB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D51021C-1D1B-46F0-B945-079BAF320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73BE9B-9145-4376-85F0-AF867780F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08EF-BD2C-49EC-8A67-E8B6AE4449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660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DC6601-DF54-4D61-962F-7CEA6A88E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0B56D23-9375-40EE-907E-C12DA72B4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38557F-FA74-4949-AE5B-4F328D22B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240C-A2D6-4EAE-8891-1DCF313F64BB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AB4D405-C3F8-4281-B152-893BA5E9D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DBD41A7-B678-4B53-BE4E-7A9F3CF72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08EF-BD2C-49EC-8A67-E8B6AE4449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5795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82E0C9-319D-4324-8BB7-EB3C47D33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B94277-174D-4223-BF9E-5DDA944956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135B644-24F7-4307-9B0D-8DC5651AA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BCD6537-BE22-4FAA-9565-19C95A7F1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240C-A2D6-4EAE-8891-1DCF313F64BB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00F9C07-290E-4F16-894A-121E028A2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C3D2FBA-C59F-42EB-95E9-C47A0F261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08EF-BD2C-49EC-8A67-E8B6AE4449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785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121227-CFDE-43C2-BD39-39EA576A0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DCE0094-66C1-454D-8BB3-A0BCE9C9B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D1EC4CE-E243-4018-8002-02466C253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6D5F4B9-329A-4D6A-B175-B34C81DA35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D87C3B3-B58C-4ABA-ADEE-FE5F62868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6630E67-A77F-4721-AB86-80F3C873A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240C-A2D6-4EAE-8891-1DCF313F64BB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B8B2F0E-79B3-49D9-9204-0D828BDC7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0352506-513E-4C27-9686-E873784EC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08EF-BD2C-49EC-8A67-E8B6AE4449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1088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984136-ADE2-4D8F-B613-16A1CCE92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BC97C83-5753-46EF-AA0A-656AAD8DC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240C-A2D6-4EAE-8891-1DCF313F64BB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DB745B1-D693-47C0-8515-12D5F19B3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A99C98E-498E-4AA8-B586-B653C2EC5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08EF-BD2C-49EC-8A67-E8B6AE4449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4555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0073D53-A761-4051-A4BF-5963E69BB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240C-A2D6-4EAE-8891-1DCF313F64BB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07C534B-9CB6-4FE9-B4CF-7D713C038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0759F12-86F2-4460-8029-C49EC2643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08EF-BD2C-49EC-8A67-E8B6AE4449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478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E22FC4-4BC1-4594-90D7-8143AEC45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D90467-F731-4790-9534-D2B9F3E23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23B9C2A-4DA2-4516-A240-3B87B69021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6D862CC-86FA-40F8-8E0C-0D81215E7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240C-A2D6-4EAE-8891-1DCF313F64BB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2F36EE2-855F-44EA-B40B-2526380EC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31BCF7C-E5AB-4A1F-B352-EEB964822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08EF-BD2C-49EC-8A67-E8B6AE4449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2378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032D88-B082-4F78-902F-DC098CFA6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D0A4042-4188-44CC-B7E8-9F19A0BCF3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13A44D3-5756-4013-B341-BE907E50E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B542FC9-DB6D-4DDD-AE0D-6D2557B10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240C-A2D6-4EAE-8891-1DCF313F64BB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F99E036-E76A-480E-B30A-B9B9A0BB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AAFBBDF-034A-4B2E-A016-537A6E5D6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08EF-BD2C-49EC-8A67-E8B6AE4449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4482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72063C8-7B0E-43D8-939C-FAECCF70D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EBF282-3CCC-43C6-B32D-48C35947C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A0EB4F-D3D4-40CD-9593-2CE0376CE6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6240C-A2D6-4EAE-8891-1DCF313F64BB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EDB43F0-4B4F-4139-871A-ED7054E7CC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4D9F0F-A4D2-44F5-AC73-431C7758B5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608EF-BD2C-49EC-8A67-E8B6AE4449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480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qms.a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MLgZpq2mr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E60158-6130-4956-AA7B-A97555F0E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Hinweise zur Präsentationsvorlage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502251-A14A-48A9-8588-94BEE92FD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25065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de-DE" sz="2400" dirty="0"/>
              <a:t>Der zur Verfügung gestellte Foliensatz basiert auf dem </a:t>
            </a:r>
            <a:r>
              <a:rPr lang="de-DE" sz="2400" b="1" dirty="0" err="1"/>
              <a:t>siQe</a:t>
            </a:r>
            <a:r>
              <a:rPr lang="de-DE" sz="2400" b="1" dirty="0"/>
              <a:t>-Leitfaden</a:t>
            </a:r>
            <a:r>
              <a:rPr lang="de-DE" sz="2400" dirty="0"/>
              <a:t> und </a:t>
            </a:r>
            <a:br>
              <a:rPr lang="de-DE" sz="2400" dirty="0"/>
            </a:br>
            <a:r>
              <a:rPr lang="de-DE" sz="2400" dirty="0"/>
              <a:t>soll Sie bei der Vorbereitung und Durchführung der Konferenz – gemeinsamen Diskussion unterstützen.</a:t>
            </a:r>
          </a:p>
          <a:p>
            <a:pPr marL="0" indent="0" algn="just">
              <a:buNone/>
            </a:pPr>
            <a:endParaRPr lang="de-DE" sz="2400" dirty="0"/>
          </a:p>
          <a:p>
            <a:pPr marL="0" indent="0" algn="just">
              <a:buNone/>
            </a:pPr>
            <a:r>
              <a:rPr lang="de-DE" sz="2400" dirty="0"/>
              <a:t>Nachdem Sie die Datei von der Plattform heruntergeladen haben, können Sie die Folien nach Ihren Bedürfnissen verändern, indem Sie beispielsweise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einzelne Folien ausblenden oder löschen,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Folien ergänzen (etwa Ergebnisse der individuellen Einschätzungen) oder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Folien adaptieren (etwa Leitfragen für die Diskussionsrunden auswählen).</a:t>
            </a:r>
          </a:p>
        </p:txBody>
      </p:sp>
    </p:spTree>
    <p:extLst>
      <p:ext uri="{BB962C8B-B14F-4D97-AF65-F5344CB8AC3E}">
        <p14:creationId xmlns:p14="http://schemas.microsoft.com/office/powerpoint/2010/main" val="2365009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8C690B55-2CAC-4130-9607-3260CBE8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184073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rgbClr val="004D5A"/>
                </a:solidFill>
                <a:latin typeface="+mn-lt"/>
              </a:rPr>
              <a:t>Individuelle Einschätzungen (Phase 1)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B1DFD8B7-BEA9-4EAE-80FB-E9C15EAB8D19}"/>
              </a:ext>
            </a:extLst>
          </p:cNvPr>
          <p:cNvSpPr txBox="1">
            <a:spLocks/>
          </p:cNvSpPr>
          <p:nvPr/>
        </p:nvSpPr>
        <p:spPr>
          <a:xfrm>
            <a:off x="539751" y="1351981"/>
            <a:ext cx="11112498" cy="2984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>
              <a:spcBef>
                <a:spcPts val="1200"/>
              </a:spcBef>
              <a:buClr>
                <a:schemeClr val="tx2"/>
              </a:buClr>
              <a:buSzPct val="100000"/>
              <a:buBlip>
                <a:blip r:embed="rId2"/>
              </a:buBlip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Fragen zur Einschätzung der Schulqualität leiten sich aus dem Qualitätsrahmen für Schulen ab.</a:t>
            </a:r>
          </a:p>
          <a:p>
            <a:pPr marL="360000" indent="-360000">
              <a:spcBef>
                <a:spcPts val="1200"/>
              </a:spcBef>
              <a:buClr>
                <a:schemeClr val="tx2"/>
              </a:buClr>
              <a:buSzPct val="100000"/>
              <a:buBlip>
                <a:blip r:embed="rId2"/>
              </a:buBlip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Einschätzung erfolgt auf Ebene der Qualitätsbereiche. </a:t>
            </a:r>
          </a:p>
          <a:p>
            <a:pPr marL="360000" indent="-360000">
              <a:spcBef>
                <a:spcPts val="1200"/>
              </a:spcBef>
              <a:buClr>
                <a:schemeClr val="tx2"/>
              </a:buClr>
              <a:buSzPct val="100000"/>
              <a:buBlip>
                <a:blip r:embed="rId2"/>
              </a:buBlip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Dabei geht es bewusst um Globaleinschätzungen, d. h. um eine Einschätzung dazu, wie gut die Arbeit im jeweiligen Qualitätsbereich insgesamt betrachtet an der Schule gelingt.</a:t>
            </a:r>
          </a:p>
          <a:p>
            <a:pPr marL="360000" indent="-360000">
              <a:spcBef>
                <a:spcPts val="1200"/>
              </a:spcBef>
              <a:buClr>
                <a:schemeClr val="tx2"/>
              </a:buClr>
              <a:buSzPct val="100000"/>
              <a:buBlip>
                <a:blip r:embed="rId2"/>
              </a:buBlip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drei Qualitätsbereiche der Qualitätsdimension „Führen &amp; Leiten“ werden ausschließlich von der Schulleitung  zur persönlichen Reflexion eingeschätzt. Die anderen Qualitätsbereiche werden von allen Beteiligten eingeschätzt.</a:t>
            </a:r>
          </a:p>
          <a:p>
            <a:pPr marL="360000" indent="-360000">
              <a:spcBef>
                <a:spcPts val="1200"/>
              </a:spcBef>
              <a:buClr>
                <a:schemeClr val="tx2"/>
              </a:buClr>
              <a:buSzPct val="100000"/>
              <a:buBlip>
                <a:blip r:embed="rId2"/>
              </a:buBlip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Nach Abschluss der Phase 1 liegt eine grafische Darstellung der Ergebnisse der individuellen Einschätzungen vor.</a:t>
            </a:r>
          </a:p>
        </p:txBody>
      </p:sp>
    </p:spTree>
    <p:extLst>
      <p:ext uri="{BB962C8B-B14F-4D97-AF65-F5344CB8AC3E}">
        <p14:creationId xmlns:p14="http://schemas.microsoft.com/office/powerpoint/2010/main" val="2247345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8C690B55-2CAC-4130-9607-3260CBE8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475018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rgbClr val="004D5A"/>
                </a:solidFill>
                <a:latin typeface="+mn-lt"/>
              </a:rPr>
              <a:t>Konferenz – gemeinsame Diskussion (Phase 2)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B1DFD8B7-BEA9-4EAE-80FB-E9C15EAB8D19}"/>
              </a:ext>
            </a:extLst>
          </p:cNvPr>
          <p:cNvSpPr txBox="1">
            <a:spLocks/>
          </p:cNvSpPr>
          <p:nvPr/>
        </p:nvSpPr>
        <p:spPr>
          <a:xfrm>
            <a:off x="539751" y="1766041"/>
            <a:ext cx="11450086" cy="2984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20000"/>
              <a:buNone/>
            </a:pPr>
            <a:r>
              <a:rPr lang="de-AT" dirty="0">
                <a:ea typeface="MS Mincho" panose="02020609040205080304" pitchFamily="49" charset="-128"/>
              </a:rPr>
              <a:t>Ziel der Konferenz ist es, …</a:t>
            </a:r>
          </a:p>
          <a:p>
            <a:pPr marL="360000" indent="-360000">
              <a:spcBef>
                <a:spcPts val="1200"/>
              </a:spcBef>
              <a:buClr>
                <a:schemeClr val="tx2"/>
              </a:buClr>
              <a:buSzPct val="100000"/>
              <a:buBlip>
                <a:blip r:embed="rId2"/>
              </a:buBlip>
            </a:pPr>
            <a:r>
              <a:rPr lang="de-A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Ergebnisse der individuellen Einschätzungen zu diskutieren und gemeinsam zu reflektieren, </a:t>
            </a:r>
          </a:p>
          <a:p>
            <a:pPr marL="360000" indent="-360000">
              <a:spcBef>
                <a:spcPts val="1200"/>
              </a:spcBef>
              <a:buClr>
                <a:schemeClr val="tx2"/>
              </a:buClr>
              <a:buSzPct val="100000"/>
              <a:buBlip>
                <a:blip r:embed="rId2"/>
              </a:buBlip>
            </a:pPr>
            <a:r>
              <a:rPr lang="de-A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sich ein Bild darüber zu verschaffen, wo die Beteiligten die Schule in Bezug auf Schulqualität sehen und </a:t>
            </a:r>
          </a:p>
          <a:p>
            <a:pPr marL="360000" indent="-360000">
              <a:spcBef>
                <a:spcPts val="1200"/>
              </a:spcBef>
              <a:buClr>
                <a:schemeClr val="tx2"/>
              </a:buClr>
              <a:buSzPct val="100000"/>
              <a:buBlip>
                <a:blip r:embed="rId2"/>
              </a:buBlip>
            </a:pPr>
            <a:r>
              <a:rPr lang="de-A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daran anknüpfend Maßnahmen zu initiieren.</a:t>
            </a:r>
            <a:endParaRPr lang="de-D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DB2C4C3-C751-412C-A3F8-169D38494374}"/>
              </a:ext>
            </a:extLst>
          </p:cNvPr>
          <p:cNvSpPr txBox="1"/>
          <p:nvPr/>
        </p:nvSpPr>
        <p:spPr>
          <a:xfrm>
            <a:off x="539752" y="5857668"/>
            <a:ext cx="282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ym typeface="Wingdings" panose="05000000000000000000" pitchFamily="2" charset="2"/>
              </a:rPr>
              <a:t>Ergebnisse der individuellen Einschätzungen vorstellen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BB487B3-F0A5-401E-AB53-DB63B3CB2246}"/>
              </a:ext>
            </a:extLst>
          </p:cNvPr>
          <p:cNvSpPr txBox="1"/>
          <p:nvPr/>
        </p:nvSpPr>
        <p:spPr>
          <a:xfrm>
            <a:off x="4681700" y="5857668"/>
            <a:ext cx="282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ym typeface="Wingdings" panose="05000000000000000000" pitchFamily="2" charset="2"/>
              </a:rPr>
              <a:t>anhand von Leitfragen diskutieren</a:t>
            </a: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FB3E23F-935E-45BC-85F3-003FB96B376C}"/>
              </a:ext>
            </a:extLst>
          </p:cNvPr>
          <p:cNvSpPr txBox="1"/>
          <p:nvPr/>
        </p:nvSpPr>
        <p:spPr>
          <a:xfrm>
            <a:off x="8850797" y="5857668"/>
            <a:ext cx="282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ym typeface="Wingdings" panose="05000000000000000000" pitchFamily="2" charset="2"/>
              </a:rPr>
              <a:t>nächste Schritte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festlegen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3C4E331-291B-4956-997C-C1A80E6D5A95}"/>
              </a:ext>
            </a:extLst>
          </p:cNvPr>
          <p:cNvSpPr txBox="1"/>
          <p:nvPr/>
        </p:nvSpPr>
        <p:spPr>
          <a:xfrm>
            <a:off x="733777" y="5427604"/>
            <a:ext cx="377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①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9156405-349F-4D5D-96FF-D3C659AD7E6A}"/>
              </a:ext>
            </a:extLst>
          </p:cNvPr>
          <p:cNvSpPr txBox="1"/>
          <p:nvPr/>
        </p:nvSpPr>
        <p:spPr>
          <a:xfrm>
            <a:off x="4855996" y="5427604"/>
            <a:ext cx="377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1F566FF-2738-4809-AFC8-C3239D130F61}"/>
              </a:ext>
            </a:extLst>
          </p:cNvPr>
          <p:cNvSpPr txBox="1"/>
          <p:nvPr/>
        </p:nvSpPr>
        <p:spPr>
          <a:xfrm>
            <a:off x="8747816" y="5425668"/>
            <a:ext cx="377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③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BD0A8FD8-C230-4364-9B85-CD5A2664A5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664" b="12865"/>
          <a:stretch/>
        </p:blipFill>
        <p:spPr>
          <a:xfrm>
            <a:off x="1425501" y="4993668"/>
            <a:ext cx="825002" cy="900000"/>
          </a:xfrm>
          <a:prstGeom prst="rect">
            <a:avLst/>
          </a:prstGeom>
          <a:ln>
            <a:noFill/>
          </a:ln>
        </p:spPr>
      </p:pic>
      <p:sp>
        <p:nvSpPr>
          <p:cNvPr id="6" name="Sprechblase: oval 5">
            <a:extLst>
              <a:ext uri="{FF2B5EF4-FFF2-40B4-BE49-F238E27FC236}">
                <a16:creationId xmlns:a16="http://schemas.microsoft.com/office/drawing/2014/main" id="{A940E61D-CC4C-4B69-9A4F-211A4E675BE0}"/>
              </a:ext>
            </a:extLst>
          </p:cNvPr>
          <p:cNvSpPr/>
          <p:nvPr/>
        </p:nvSpPr>
        <p:spPr>
          <a:xfrm>
            <a:off x="5303835" y="5182441"/>
            <a:ext cx="674914" cy="445475"/>
          </a:xfrm>
          <a:prstGeom prst="wedgeEllipseCallout">
            <a:avLst>
              <a:gd name="adj1" fmla="val 64391"/>
              <a:gd name="adj2" fmla="val 101666"/>
            </a:avLst>
          </a:prstGeom>
          <a:solidFill>
            <a:schemeClr val="bg1">
              <a:lumMod val="85000"/>
            </a:schemeClr>
          </a:solidFill>
          <a:ln>
            <a:solidFill>
              <a:srgbClr val="004D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Denkblase: wolkenförmig 14">
            <a:extLst>
              <a:ext uri="{FF2B5EF4-FFF2-40B4-BE49-F238E27FC236}">
                <a16:creationId xmlns:a16="http://schemas.microsoft.com/office/drawing/2014/main" id="{7ABB9814-7017-4D25-95F7-BC9767BEE52E}"/>
              </a:ext>
            </a:extLst>
          </p:cNvPr>
          <p:cNvSpPr/>
          <p:nvPr/>
        </p:nvSpPr>
        <p:spPr>
          <a:xfrm>
            <a:off x="6341609" y="5182441"/>
            <a:ext cx="831451" cy="445475"/>
          </a:xfrm>
          <a:prstGeom prst="cloudCallout">
            <a:avLst>
              <a:gd name="adj1" fmla="val -56309"/>
              <a:gd name="adj2" fmla="val 106518"/>
            </a:avLst>
          </a:prstGeom>
          <a:solidFill>
            <a:schemeClr val="bg1">
              <a:lumMod val="85000"/>
            </a:schemeClr>
          </a:solidFill>
          <a:ln>
            <a:solidFill>
              <a:srgbClr val="004D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: nach rechts 17">
            <a:extLst>
              <a:ext uri="{FF2B5EF4-FFF2-40B4-BE49-F238E27FC236}">
                <a16:creationId xmlns:a16="http://schemas.microsoft.com/office/drawing/2014/main" id="{6E323D83-7DAA-4DCC-9F6E-E20C4547DB7D}"/>
              </a:ext>
            </a:extLst>
          </p:cNvPr>
          <p:cNvSpPr/>
          <p:nvPr/>
        </p:nvSpPr>
        <p:spPr>
          <a:xfrm>
            <a:off x="9374765" y="5457002"/>
            <a:ext cx="471949" cy="369332"/>
          </a:xfrm>
          <a:prstGeom prst="rightArrow">
            <a:avLst/>
          </a:prstGeom>
          <a:solidFill>
            <a:srgbClr val="49AFBD"/>
          </a:solidFill>
          <a:ln>
            <a:solidFill>
              <a:srgbClr val="004D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Pfeil: nach rechts 27">
            <a:extLst>
              <a:ext uri="{FF2B5EF4-FFF2-40B4-BE49-F238E27FC236}">
                <a16:creationId xmlns:a16="http://schemas.microsoft.com/office/drawing/2014/main" id="{3492D319-A6C8-4A34-8220-D99E8B081F95}"/>
              </a:ext>
            </a:extLst>
          </p:cNvPr>
          <p:cNvSpPr/>
          <p:nvPr/>
        </p:nvSpPr>
        <p:spPr>
          <a:xfrm>
            <a:off x="9942127" y="5465132"/>
            <a:ext cx="471949" cy="369332"/>
          </a:xfrm>
          <a:prstGeom prst="rightArrow">
            <a:avLst/>
          </a:prstGeom>
          <a:solidFill>
            <a:srgbClr val="49AFBD"/>
          </a:solidFill>
          <a:ln>
            <a:solidFill>
              <a:srgbClr val="004D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Pfeil: nach rechts 28">
            <a:extLst>
              <a:ext uri="{FF2B5EF4-FFF2-40B4-BE49-F238E27FC236}">
                <a16:creationId xmlns:a16="http://schemas.microsoft.com/office/drawing/2014/main" id="{AB434E52-628C-475F-8098-6413D5863700}"/>
              </a:ext>
            </a:extLst>
          </p:cNvPr>
          <p:cNvSpPr/>
          <p:nvPr/>
        </p:nvSpPr>
        <p:spPr>
          <a:xfrm>
            <a:off x="10464414" y="5457002"/>
            <a:ext cx="471949" cy="369332"/>
          </a:xfrm>
          <a:prstGeom prst="rightArrow">
            <a:avLst/>
          </a:prstGeom>
          <a:solidFill>
            <a:srgbClr val="49AFBD"/>
          </a:solidFill>
          <a:ln>
            <a:solidFill>
              <a:srgbClr val="004D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6596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249124-EECA-4EC5-9FE3-E7B406ED2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3432" y="2343354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de-AT" sz="3200" b="1" dirty="0">
                <a:solidFill>
                  <a:srgbClr val="004D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Ergebnisse der individuellen Einschätzungen </a:t>
            </a:r>
            <a:br>
              <a:rPr lang="de-DE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8800" dirty="0"/>
          </a:p>
        </p:txBody>
      </p:sp>
      <p:pic>
        <p:nvPicPr>
          <p:cNvPr id="4" name="Grafik 3" descr="grafisches Element der QMS CI">
            <a:extLst>
              <a:ext uri="{FF2B5EF4-FFF2-40B4-BE49-F238E27FC236}">
                <a16:creationId xmlns:a16="http://schemas.microsoft.com/office/drawing/2014/main" id="{6BB8D9E8-489C-4D00-8B70-6EFA127B563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7417"/>
            <a:ext cx="2047875" cy="4657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8145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FDE8FF-6E31-4D79-93AB-592595CD9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1778"/>
            <a:ext cx="10515600" cy="1325563"/>
          </a:xfrm>
        </p:spPr>
        <p:txBody>
          <a:bodyPr>
            <a:normAutofit/>
          </a:bodyPr>
          <a:lstStyle/>
          <a:p>
            <a:r>
              <a:rPr lang="de-DE" dirty="0"/>
              <a:t>Ergebnisse der individuellen Einschätzungen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E13C2B-3054-430F-B8B3-5D829A9F3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[Ergebnisse hier einfügen oder </a:t>
            </a:r>
            <a:br>
              <a:rPr lang="de-DE" dirty="0"/>
            </a:br>
            <a:r>
              <a:rPr lang="de-DE" dirty="0"/>
              <a:t>die Ergebnisse werden direkt aus IQES online präsentiert]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5314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249124-EECA-4EC5-9FE3-E7B406ED2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3432" y="2343354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de-AT" sz="3200" b="1" dirty="0">
                <a:solidFill>
                  <a:srgbClr val="004D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Diskussion der Ergebnisse</a:t>
            </a:r>
            <a:br>
              <a:rPr lang="de-DE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8800" dirty="0"/>
          </a:p>
        </p:txBody>
      </p:sp>
      <p:pic>
        <p:nvPicPr>
          <p:cNvPr id="4" name="Grafik 3" descr="grafisches Element der QMS CI">
            <a:extLst>
              <a:ext uri="{FF2B5EF4-FFF2-40B4-BE49-F238E27FC236}">
                <a16:creationId xmlns:a16="http://schemas.microsoft.com/office/drawing/2014/main" id="{6BB8D9E8-489C-4D00-8B70-6EFA127B563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7417"/>
            <a:ext cx="2047875" cy="4657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8568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BD143A-AA07-4058-BAED-503300DE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b="1" dirty="0">
                <a:solidFill>
                  <a:srgbClr val="004D5A"/>
                </a:solidFill>
                <a:latin typeface="+mn-lt"/>
              </a:rPr>
              <a:t>1. Diskussionsrunde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5761F9-9693-4B7C-B258-DB442EFA4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534"/>
            <a:ext cx="10515600" cy="4351338"/>
          </a:xfrm>
        </p:spPr>
        <p:txBody>
          <a:bodyPr>
            <a:normAutofit/>
          </a:bodyPr>
          <a:lstStyle/>
          <a:p>
            <a:pPr marL="360000" indent="-36000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Blip>
                <a:blip r:embed="rId2"/>
              </a:buBlip>
            </a:pPr>
            <a:r>
              <a:rPr lang="de-DE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fällt auf bzw. was zeigen die Ergebnisse auf?</a:t>
            </a:r>
          </a:p>
          <a:p>
            <a:pPr marL="360000" indent="-360000">
              <a:lnSpc>
                <a:spcPts val="3200"/>
              </a:lnSpc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Blip>
                <a:blip r:embed="rId2"/>
              </a:buBlip>
            </a:pPr>
            <a:r>
              <a:rPr lang="de-DE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ist überraschend?</a:t>
            </a:r>
            <a:br>
              <a:rPr lang="de-DE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Womit haben wir gerechnet?</a:t>
            </a:r>
          </a:p>
          <a:p>
            <a:pPr marL="360000" indent="-360000">
              <a:lnSpc>
                <a:spcPts val="3200"/>
              </a:lnSpc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Blip>
                <a:blip r:embed="rId2"/>
              </a:buBlip>
            </a:pPr>
            <a:r>
              <a:rPr lang="de-DE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 stimmen die Einschätzungen weitgehend überein? </a:t>
            </a:r>
            <a:br>
              <a:rPr lang="de-DE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 gehen sie auseinander?</a:t>
            </a:r>
          </a:p>
          <a:p>
            <a:pPr marL="360000" indent="-36000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Blip>
                <a:blip r:embed="rId2"/>
              </a:buBlip>
            </a:pPr>
            <a:r>
              <a:rPr lang="de-DE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 zeigen sich Stärken bzw. Entwicklungsfelder?</a:t>
            </a:r>
          </a:p>
        </p:txBody>
      </p:sp>
    </p:spTree>
    <p:extLst>
      <p:ext uri="{BB962C8B-B14F-4D97-AF65-F5344CB8AC3E}">
        <p14:creationId xmlns:p14="http://schemas.microsoft.com/office/powerpoint/2010/main" val="3551983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D006123C-17A6-47D1-BEB9-978C3E46C072}"/>
              </a:ext>
            </a:extLst>
          </p:cNvPr>
          <p:cNvSpPr/>
          <p:nvPr/>
        </p:nvSpPr>
        <p:spPr>
          <a:xfrm>
            <a:off x="729095" y="2649682"/>
            <a:ext cx="10733809" cy="155863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 indent="-360000" algn="ctr">
              <a:lnSpc>
                <a:spcPts val="3200"/>
              </a:lnSpc>
              <a:spcAft>
                <a:spcPts val="3000"/>
              </a:spcAft>
              <a:buClr>
                <a:schemeClr val="tx2"/>
              </a:buClr>
              <a:buSzPct val="100000"/>
              <a:buBlip>
                <a:blip r:embed="rId2"/>
              </a:buBlip>
            </a:pPr>
            <a:r>
              <a:rPr lang="de-DE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Welche Qualitätsbereiche wollen wir in der zweiten Diskussionsrunde genauer betrachten? </a:t>
            </a:r>
          </a:p>
        </p:txBody>
      </p:sp>
    </p:spTree>
    <p:extLst>
      <p:ext uri="{BB962C8B-B14F-4D97-AF65-F5344CB8AC3E}">
        <p14:creationId xmlns:p14="http://schemas.microsoft.com/office/powerpoint/2010/main" val="1814117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9A18D3-5EFA-4FA7-9925-D2460814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 dirty="0">
                <a:solidFill>
                  <a:srgbClr val="004D5A"/>
                </a:solidFill>
                <a:latin typeface="+mn-lt"/>
              </a:rPr>
              <a:t>Ausgewählte Qualitätsbereiche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2BC13E-8314-43B9-9C0C-DEA512679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pPr marL="514350" indent="-514350">
              <a:spcBef>
                <a:spcPts val="5400"/>
              </a:spcBef>
              <a:buClr>
                <a:srgbClr val="004D5A"/>
              </a:buClr>
              <a:buFont typeface="+mj-lt"/>
              <a:buAutoNum type="arabicPeriod"/>
            </a:pPr>
            <a:r>
              <a:rPr lang="de-DE" b="1" dirty="0"/>
              <a:t>Qualitätsbereich</a:t>
            </a:r>
          </a:p>
          <a:p>
            <a:pPr marL="514350" indent="-514350">
              <a:spcBef>
                <a:spcPts val="5400"/>
              </a:spcBef>
              <a:buClr>
                <a:srgbClr val="004D5A"/>
              </a:buClr>
              <a:buFont typeface="+mj-lt"/>
              <a:buAutoNum type="arabicPeriod"/>
            </a:pPr>
            <a:r>
              <a:rPr lang="de-DE" b="1" dirty="0"/>
              <a:t>Qualitätsbereich</a:t>
            </a:r>
          </a:p>
          <a:p>
            <a:pPr marL="514350" indent="-514350">
              <a:spcBef>
                <a:spcPts val="5400"/>
              </a:spcBef>
              <a:buClr>
                <a:srgbClr val="004D5A"/>
              </a:buClr>
              <a:buFont typeface="+mj-lt"/>
              <a:buAutoNum type="arabicPeriod"/>
            </a:pPr>
            <a:r>
              <a:rPr lang="de-DE" b="1" dirty="0"/>
              <a:t>Qualitätsbereich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5694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BD143A-AA07-4058-BAED-503300DE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b="1" dirty="0">
                <a:solidFill>
                  <a:srgbClr val="004D5A"/>
                </a:solidFill>
                <a:latin typeface="+mn-lt"/>
              </a:rPr>
              <a:t>2. Diskussionsrunde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5761F9-9693-4B7C-B258-DB442EFA4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81852" cy="4351338"/>
          </a:xfrm>
        </p:spPr>
        <p:txBody>
          <a:bodyPr>
            <a:normAutofit lnSpcReduction="10000"/>
          </a:bodyPr>
          <a:lstStyle/>
          <a:p>
            <a:pPr marL="360000" marR="450215" lvl="0" indent="-360000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Blip>
                <a:blip r:embed="rId2"/>
              </a:buBlip>
            </a:pPr>
            <a:r>
              <a:rPr lang="de-AT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Warum ist es wichtig, dass wir uns mit diesem Qualitäts-bereich näher beschäftigen?</a:t>
            </a:r>
            <a:endParaRPr lang="de-DE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0" marR="450215" lvl="0" indent="-360000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Blip>
                <a:blip r:embed="rId2"/>
              </a:buBlip>
            </a:pPr>
            <a:r>
              <a:rPr lang="de-AT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könnten die Gründe dafür sein, warum das Ergebnis so ausgefallen ist?</a:t>
            </a:r>
            <a:br>
              <a:rPr lang="de-AT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Haben wir Belege dafür (z. B. aus Schülerleistungsdaten, Evaluationen oder Feedbackergebnissen)?</a:t>
            </a:r>
            <a:endParaRPr lang="de-DE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0" marR="450215" lvl="0" indent="-360000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Blip>
                <a:blip r:embed="rId2"/>
              </a:buBlip>
            </a:pPr>
            <a:r>
              <a:rPr lang="de-AT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in diesem Qualitätsbereich gelingt gut? </a:t>
            </a:r>
            <a:br>
              <a:rPr lang="de-AT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gelingt nicht so gut?</a:t>
            </a:r>
            <a:endParaRPr lang="de-DE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0" marR="450215" lvl="0" indent="-360000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Blip>
                <a:blip r:embed="rId2"/>
              </a:buBlip>
            </a:pPr>
            <a:r>
              <a:rPr lang="de-AT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 sehen wir Änderungsbedarf? </a:t>
            </a:r>
            <a:endParaRPr lang="de-DE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774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249124-EECA-4EC5-9FE3-E7B406ED2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3432" y="2343354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de-AT" sz="3200" b="1" dirty="0">
                <a:solidFill>
                  <a:srgbClr val="004D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Schlussfolgerungen und nächste Schritte</a:t>
            </a:r>
            <a:br>
              <a:rPr lang="de-DE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8800" dirty="0"/>
          </a:p>
        </p:txBody>
      </p:sp>
      <p:pic>
        <p:nvPicPr>
          <p:cNvPr id="4" name="Grafik 3" descr="grafisches Element der QMS CI">
            <a:extLst>
              <a:ext uri="{FF2B5EF4-FFF2-40B4-BE49-F238E27FC236}">
                <a16:creationId xmlns:a16="http://schemas.microsoft.com/office/drawing/2014/main" id="{6BB8D9E8-489C-4D00-8B70-6EFA127B563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7417"/>
            <a:ext cx="2047875" cy="4657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6336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249124-EECA-4EC5-9FE3-E7B406ED2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3097" y="2235200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de-AT" sz="3200" b="1" dirty="0">
                <a:solidFill>
                  <a:srgbClr val="004D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Schulinterne Qualitätseinschätzung (</a:t>
            </a:r>
            <a:r>
              <a:rPr lang="de-AT" sz="3200" b="1" dirty="0" err="1">
                <a:solidFill>
                  <a:srgbClr val="004D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siQe</a:t>
            </a:r>
            <a:r>
              <a:rPr lang="de-AT" sz="3200" b="1" dirty="0">
                <a:solidFill>
                  <a:srgbClr val="004D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de-DE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88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7457FD0-AF3B-4BFE-AE17-E5E683EF01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3097" y="3639361"/>
            <a:ext cx="9144000" cy="1655762"/>
          </a:xfrm>
        </p:spPr>
        <p:txBody>
          <a:bodyPr/>
          <a:lstStyle/>
          <a:p>
            <a:pPr algn="l"/>
            <a:r>
              <a:rPr lang="de-DE" dirty="0"/>
              <a:t>Konferenz – gemeinsame Diskussion</a:t>
            </a:r>
          </a:p>
        </p:txBody>
      </p:sp>
      <p:pic>
        <p:nvPicPr>
          <p:cNvPr id="4" name="Grafik 3" descr="grafisches Element der QMS CI">
            <a:extLst>
              <a:ext uri="{FF2B5EF4-FFF2-40B4-BE49-F238E27FC236}">
                <a16:creationId xmlns:a16="http://schemas.microsoft.com/office/drawing/2014/main" id="{6BB8D9E8-489C-4D00-8B70-6EFA127B563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7417"/>
            <a:ext cx="2047875" cy="4657090"/>
          </a:xfrm>
          <a:prstGeom prst="rect">
            <a:avLst/>
          </a:prstGeom>
          <a:noFill/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ECB7E48-F70D-4DBA-8B94-49F942367461}"/>
              </a:ext>
            </a:extLst>
          </p:cNvPr>
          <p:cNvSpPr txBox="1"/>
          <p:nvPr/>
        </p:nvSpPr>
        <p:spPr>
          <a:xfrm>
            <a:off x="2163097" y="5842295"/>
            <a:ext cx="7354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14. Jänner 2021</a:t>
            </a:r>
          </a:p>
        </p:txBody>
      </p:sp>
    </p:spTree>
    <p:extLst>
      <p:ext uri="{BB962C8B-B14F-4D97-AF65-F5344CB8AC3E}">
        <p14:creationId xmlns:p14="http://schemas.microsoft.com/office/powerpoint/2010/main" val="347277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BD143A-AA07-4058-BAED-503300DE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b="1" dirty="0">
                <a:solidFill>
                  <a:srgbClr val="004D5A"/>
                </a:solidFill>
                <a:latin typeface="+mn-lt"/>
              </a:rPr>
              <a:t>Schlussfolgerungen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5761F9-9693-4B7C-B258-DB442EFA4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4336"/>
            <a:ext cx="11098161" cy="5153891"/>
          </a:xfrm>
        </p:spPr>
        <p:txBody>
          <a:bodyPr>
            <a:noAutofit/>
          </a:bodyPr>
          <a:lstStyle/>
          <a:p>
            <a:pPr marL="360000" marR="450215" indent="-360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Blip>
                <a:blip r:embed="rId2"/>
              </a:buBlip>
            </a:pPr>
            <a:r>
              <a:rPr lang="de-AT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Welche Schlussfolgerungen lassen sich aus unserer heutigen Diskussion ableiten?</a:t>
            </a:r>
            <a:endParaRPr lang="de-DE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0" marR="450215" indent="-360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Blip>
                <a:blip r:embed="rId2"/>
              </a:buBlip>
            </a:pPr>
            <a:r>
              <a:rPr lang="de-AT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welchen Themen möchten wir weiterarbeiten?</a:t>
            </a:r>
            <a:endParaRPr lang="de-DE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0" marR="450215" indent="-360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Blip>
                <a:blip r:embed="rId2"/>
              </a:buBlip>
            </a:pPr>
            <a:r>
              <a:rPr lang="de-AT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möchten wir erreichen? </a:t>
            </a:r>
            <a:br>
              <a:rPr lang="de-AT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Welche Ziele setzen wir uns?</a:t>
            </a:r>
            <a:endParaRPr lang="de-DE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450215" lvl="1" indent="-360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Courier New" panose="02070309020205020404" pitchFamily="49" charset="0"/>
              <a:buChar char="o"/>
            </a:pPr>
            <a:r>
              <a:rPr lang="de-A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davon hat Priorität?</a:t>
            </a:r>
            <a:endParaRPr lang="de-D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0" marR="450215" indent="-360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Blip>
                <a:blip r:embed="rId2"/>
              </a:buBlip>
            </a:pPr>
            <a:r>
              <a:rPr lang="de-AT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Wie können wir mit den Ergebnissen von </a:t>
            </a:r>
            <a:r>
              <a:rPr lang="de-AT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siQe</a:t>
            </a:r>
            <a:r>
              <a:rPr lang="de-AT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weiterarbeiten? </a:t>
            </a:r>
            <a:endParaRPr lang="de-DE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450215" lvl="1" indent="-360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Courier New" panose="02070309020205020404" pitchFamily="49" charset="0"/>
              <a:buChar char="o"/>
            </a:pPr>
            <a:r>
              <a:rPr lang="de-A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brauchen wir dazu (z. B. an Informationen oder Unterstützung)?</a:t>
            </a:r>
            <a:endParaRPr lang="de-D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450215" lvl="1" indent="-360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Courier New" panose="02070309020205020404" pitchFamily="49" charset="0"/>
              <a:buChar char="o"/>
            </a:pPr>
            <a:r>
              <a:rPr lang="de-A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Welche weiteren Sichtweisen zu unseren Ergebnissen würden uns interessieren (z. B. von Lernenden, Eltern, externen Kolleginnen und Kollegen)?</a:t>
            </a:r>
            <a:endParaRPr lang="de-D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248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BD143A-AA07-4058-BAED-503300DE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b="1">
                <a:solidFill>
                  <a:srgbClr val="004D5A"/>
                </a:solidFill>
                <a:latin typeface="+mn-lt"/>
              </a:rPr>
              <a:t>Nächste Schritte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5761F9-9693-4B7C-B258-DB442EFA4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4336"/>
            <a:ext cx="11098161" cy="5153891"/>
          </a:xfrm>
        </p:spPr>
        <p:txBody>
          <a:bodyPr>
            <a:noAutofit/>
          </a:bodyPr>
          <a:lstStyle/>
          <a:p>
            <a:pPr marL="360000" marR="450215" indent="-360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Blip>
                <a:blip r:embed="rId2"/>
              </a:buBlip>
            </a:pPr>
            <a:r>
              <a:rPr lang="de-DE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Protokoll</a:t>
            </a:r>
          </a:p>
          <a:p>
            <a:pPr marL="360000" marR="450215" indent="-360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Blip>
                <a:blip r:embed="rId2"/>
              </a:buBlip>
            </a:pPr>
            <a:r>
              <a:rPr lang="de-DE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Folgetermine?</a:t>
            </a:r>
          </a:p>
          <a:p>
            <a:pPr marL="360000" marR="450215" indent="-360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Blip>
                <a:blip r:embed="rId2"/>
              </a:buBlip>
            </a:pPr>
            <a:r>
              <a:rPr lang="de-DE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Zuständigkeiten?</a:t>
            </a:r>
          </a:p>
          <a:p>
            <a:pPr marL="360000" marR="450215" indent="-360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Blip>
                <a:blip r:embed="rId2"/>
              </a:buBlip>
            </a:pPr>
            <a:r>
              <a:rPr lang="de-DE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47598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B882A5-7FF3-4639-9ED9-841745C7E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1472" y="2593180"/>
            <a:ext cx="10515600" cy="1325563"/>
          </a:xfrm>
        </p:spPr>
        <p:txBody>
          <a:bodyPr/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Herzlichen Dank!</a:t>
            </a:r>
          </a:p>
        </p:txBody>
      </p:sp>
      <p:pic>
        <p:nvPicPr>
          <p:cNvPr id="4" name="Grafik 3" descr="grafisches Element der QMS CI">
            <a:extLst>
              <a:ext uri="{FF2B5EF4-FFF2-40B4-BE49-F238E27FC236}">
                <a16:creationId xmlns:a16="http://schemas.microsoft.com/office/drawing/2014/main" id="{9C603F75-CB1F-4108-AE28-3A70098E5CC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7417"/>
            <a:ext cx="2047875" cy="4657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8184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249124-EECA-4EC5-9FE3-E7B406ED2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0695" y="774444"/>
            <a:ext cx="7025901" cy="1022353"/>
          </a:xfrm>
        </p:spPr>
        <p:txBody>
          <a:bodyPr>
            <a:normAutofit/>
          </a:bodyPr>
          <a:lstStyle/>
          <a:p>
            <a:pPr marR="89535" lvl="0">
              <a:spcBef>
                <a:spcPts val="600"/>
              </a:spcBef>
              <a:spcAft>
                <a:spcPts val="600"/>
              </a:spcAft>
            </a:pPr>
            <a:r>
              <a:rPr lang="de-DE" sz="3200" b="1" dirty="0">
                <a:solidFill>
                  <a:srgbClr val="004D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Tagesordnung</a:t>
            </a:r>
            <a:endParaRPr lang="de-DE" sz="8800" dirty="0"/>
          </a:p>
        </p:txBody>
      </p:sp>
      <p:sp>
        <p:nvSpPr>
          <p:cNvPr id="3" name="Rechteck: gefaltete Ecke 2">
            <a:extLst>
              <a:ext uri="{FF2B5EF4-FFF2-40B4-BE49-F238E27FC236}">
                <a16:creationId xmlns:a16="http://schemas.microsoft.com/office/drawing/2014/main" id="{C80ECBDB-764B-46F5-B140-9F0536136BD6}"/>
              </a:ext>
            </a:extLst>
          </p:cNvPr>
          <p:cNvSpPr/>
          <p:nvPr/>
        </p:nvSpPr>
        <p:spPr>
          <a:xfrm>
            <a:off x="1730576" y="774444"/>
            <a:ext cx="9104671" cy="5765087"/>
          </a:xfrm>
          <a:prstGeom prst="foldedCorner">
            <a:avLst/>
          </a:prstGeom>
          <a:noFill/>
          <a:ln w="25400">
            <a:solidFill>
              <a:srgbClr val="004D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53ED87A-BB05-4662-8DE5-5DDA2E014D39}"/>
              </a:ext>
            </a:extLst>
          </p:cNvPr>
          <p:cNvSpPr txBox="1"/>
          <p:nvPr/>
        </p:nvSpPr>
        <p:spPr>
          <a:xfrm>
            <a:off x="2276266" y="1796797"/>
            <a:ext cx="801329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!"/>
            </a:pPr>
            <a:r>
              <a:rPr lang="de-AT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Begrüßung und Einleitung</a:t>
            </a:r>
            <a:endParaRPr lang="de-DE" sz="2800" dirty="0">
              <a:solidFill>
                <a:srgbClr val="000000"/>
              </a:solidFill>
              <a:latin typeface="HelveticaNeueLT Std Lt" panose="020B0403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!"/>
            </a:pPr>
            <a:r>
              <a:rPr lang="de-AT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Präsentation der Ergebnisse der individuellen Einschätzungen</a:t>
            </a:r>
            <a:endParaRPr lang="de-DE" sz="2800" dirty="0">
              <a:solidFill>
                <a:srgbClr val="000000"/>
              </a:solidFill>
              <a:latin typeface="HelveticaNeueLT Std Lt" panose="020B0403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!"/>
            </a:pPr>
            <a:r>
              <a:rPr lang="de-AT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Diskussion der Ergebnisse</a:t>
            </a:r>
            <a:endParaRPr lang="de-DE" sz="2800" dirty="0">
              <a:solidFill>
                <a:srgbClr val="000000"/>
              </a:solidFill>
              <a:latin typeface="HelveticaNeueLT Std Lt" panose="020B0403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!"/>
            </a:pPr>
            <a:r>
              <a:rPr lang="de-AT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Ableitung von Schlussfolgerungen</a:t>
            </a:r>
            <a:endParaRPr lang="de-DE" sz="2800" dirty="0">
              <a:solidFill>
                <a:srgbClr val="000000"/>
              </a:solidFill>
              <a:latin typeface="HelveticaNeueLT Std Lt" panose="020B0403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!"/>
            </a:pPr>
            <a:r>
              <a:rPr lang="de-AT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Festlegung nächster Schritte und Verantwortlichkeiten</a:t>
            </a:r>
            <a:br>
              <a:rPr lang="de-DE" sz="2800" dirty="0">
                <a:effectLst/>
                <a:latin typeface="HelveticaNeueLT Std Lt" panose="020B04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462396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249124-EECA-4EC5-9FE3-E7B406ED2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3432" y="2343354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de-AT" sz="3200" b="1" dirty="0">
                <a:solidFill>
                  <a:srgbClr val="004D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Einleitung</a:t>
            </a:r>
            <a:br>
              <a:rPr lang="de-DE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8800" dirty="0"/>
          </a:p>
        </p:txBody>
      </p:sp>
      <p:pic>
        <p:nvPicPr>
          <p:cNvPr id="4" name="Grafik 3" descr="grafisches Element der QMS CI">
            <a:extLst>
              <a:ext uri="{FF2B5EF4-FFF2-40B4-BE49-F238E27FC236}">
                <a16:creationId xmlns:a16="http://schemas.microsoft.com/office/drawing/2014/main" id="{6BB8D9E8-489C-4D00-8B70-6EFA127B563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7417"/>
            <a:ext cx="2047875" cy="4657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1665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E0D59D2-E651-4D93-9BAF-88CDC59D44DC}"/>
              </a:ext>
            </a:extLst>
          </p:cNvPr>
          <p:cNvSpPr txBox="1"/>
          <p:nvPr/>
        </p:nvSpPr>
        <p:spPr>
          <a:xfrm>
            <a:off x="2525767" y="346644"/>
            <a:ext cx="69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Das Qualitätsmanagementsystem für Schulen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8D10504-350A-47AF-914C-6F2BC4DE0C05}"/>
              </a:ext>
            </a:extLst>
          </p:cNvPr>
          <p:cNvSpPr txBox="1"/>
          <p:nvPr/>
        </p:nvSpPr>
        <p:spPr>
          <a:xfrm>
            <a:off x="2703548" y="5790415"/>
            <a:ext cx="6592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/>
              <a:t>Detaillierte Informationen dazu finden sich unter: </a:t>
            </a:r>
            <a:r>
              <a:rPr lang="de-DE" sz="2400" b="1">
                <a:hlinkClick r:id="rId2"/>
              </a:rPr>
              <a:t>www.qms.at</a:t>
            </a:r>
            <a:endParaRPr lang="de-DE" sz="2400" b="1"/>
          </a:p>
          <a:p>
            <a:pPr algn="ctr"/>
            <a:endParaRPr lang="de-DE" sz="2400" b="1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76E0833-BC09-55E3-6A19-4ED6E92F03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52" t="17471" r="20172" b="9842"/>
          <a:stretch/>
        </p:blipFill>
        <p:spPr>
          <a:xfrm>
            <a:off x="2525767" y="1026351"/>
            <a:ext cx="6948000" cy="467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91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131557AB-F4A4-4828-856D-AE9A0E2CA9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96" t="23083" r="30806" b="11111"/>
          <a:stretch/>
        </p:blipFill>
        <p:spPr>
          <a:xfrm>
            <a:off x="2847542" y="337041"/>
            <a:ext cx="6315626" cy="5904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9095DC4-D034-4DF8-81C5-E111620890E7}"/>
              </a:ext>
            </a:extLst>
          </p:cNvPr>
          <p:cNvSpPr txBox="1"/>
          <p:nvPr/>
        </p:nvSpPr>
        <p:spPr>
          <a:xfrm>
            <a:off x="3288405" y="6336293"/>
            <a:ext cx="6288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URL: </a:t>
            </a:r>
            <a:r>
              <a:rPr lang="de-DE" dirty="0">
                <a:hlinkClick r:id="rId3"/>
              </a:rPr>
              <a:t>http://www.youtube.com/watch?v=iMLgZpq2mrE 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3688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A3CE6947-AD15-4E69-8B5A-2C4BAD41CF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5" t="10072" r="7620" b="27849"/>
          <a:stretch/>
        </p:blipFill>
        <p:spPr>
          <a:xfrm>
            <a:off x="2726114" y="177686"/>
            <a:ext cx="6180683" cy="63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47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3EB3A53-D2D6-439A-A1CE-D5B884DBC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298037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rgbClr val="004D5A"/>
                </a:solidFill>
                <a:latin typeface="+mn-lt"/>
              </a:rPr>
              <a:t>Die schulinterne Qualitätseinschätzung (</a:t>
            </a:r>
            <a:r>
              <a:rPr lang="de-DE" sz="3600" b="1" dirty="0" err="1">
                <a:solidFill>
                  <a:srgbClr val="004D5A"/>
                </a:solidFill>
                <a:latin typeface="+mn-lt"/>
              </a:rPr>
              <a:t>siQe</a:t>
            </a:r>
            <a:r>
              <a:rPr lang="de-DE" sz="3600" b="1" dirty="0">
                <a:solidFill>
                  <a:srgbClr val="004D5A"/>
                </a:solidFill>
                <a:latin typeface="+mn-lt"/>
              </a:rPr>
              <a:t>)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CFF64DA3-18EF-4DBD-B5E2-F05520B40676}"/>
              </a:ext>
            </a:extLst>
          </p:cNvPr>
          <p:cNvSpPr txBox="1">
            <a:spLocks/>
          </p:cNvSpPr>
          <p:nvPr/>
        </p:nvSpPr>
        <p:spPr>
          <a:xfrm>
            <a:off x="539751" y="1540473"/>
            <a:ext cx="11285104" cy="2984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>
              <a:spcBef>
                <a:spcPts val="1200"/>
              </a:spcBef>
              <a:buClr>
                <a:schemeClr val="tx2"/>
              </a:buClr>
              <a:buSzPct val="100000"/>
              <a:buBlip>
                <a:blip r:embed="rId2"/>
              </a:buBlip>
            </a:pP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siQe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beruht auf dem Qualitätsrahmen für Schulen und ist ein Verfahren zur Einschätzung und Diskussion der Schulqualität am eigenen Standort.</a:t>
            </a:r>
          </a:p>
          <a:p>
            <a:pPr marL="360000" indent="-360000">
              <a:spcBef>
                <a:spcPts val="1200"/>
              </a:spcBef>
              <a:buClr>
                <a:schemeClr val="tx2"/>
              </a:buClr>
              <a:buSzPct val="100000"/>
              <a:buBlip>
                <a:blip r:embed="rId2"/>
              </a:buBlip>
            </a:pP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siQe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unterstützt dabei, anhand des Qualitätsrahmens in den Blick zu nehmen, in welchen Bereichen die Schule Stärken hat und wo Entwicklungsbedarf besteht. </a:t>
            </a:r>
          </a:p>
          <a:p>
            <a:pPr marL="360000" indent="-360000">
              <a:spcBef>
                <a:spcPts val="1200"/>
              </a:spcBef>
              <a:buClr>
                <a:schemeClr val="tx2"/>
              </a:buClr>
              <a:buSzPct val="100000"/>
              <a:buBlip>
                <a:blip r:embed="rId2"/>
              </a:buBlip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Ziel von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siQe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ist es, dass sich die Beteiligten gemeinsam ein Bild darüber verschaffen, wo sie ihre Schule in Bezug auf Schulqualität sehen. </a:t>
            </a:r>
          </a:p>
          <a:p>
            <a:pPr marL="360000" indent="-360000">
              <a:spcBef>
                <a:spcPts val="1200"/>
              </a:spcBef>
              <a:buClr>
                <a:schemeClr val="tx2"/>
              </a:buClr>
              <a:buSzPct val="100000"/>
              <a:buBlip>
                <a:blip r:embed="rId2"/>
              </a:buBlip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Das Ergebnis dieser Bestandsaufnahme soll in die weitere Qualitätsarbeit integriert werden.	</a:t>
            </a:r>
          </a:p>
          <a:p>
            <a:pPr marL="360000" indent="-360000">
              <a:spcBef>
                <a:spcPts val="1200"/>
              </a:spcBef>
              <a:buClr>
                <a:schemeClr val="tx2"/>
              </a:buClr>
              <a:buSzPct val="100000"/>
              <a:buBlip>
                <a:blip r:embed="rId2"/>
              </a:buBlip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Das Verfahren kann jederzeit flexibel und beliebig oft eingesetzt werden, um den Stand der Qualitätsentwicklung zu reflektieren.</a:t>
            </a:r>
            <a:r>
              <a:rPr lang="de-DE" dirty="0">
                <a:solidFill>
                  <a:srgbClr val="000000"/>
                </a:solidFill>
              </a:rPr>
              <a:t>							</a:t>
            </a:r>
          </a:p>
        </p:txBody>
      </p:sp>
    </p:spTree>
    <p:extLst>
      <p:ext uri="{BB962C8B-B14F-4D97-AF65-F5344CB8AC3E}">
        <p14:creationId xmlns:p14="http://schemas.microsoft.com/office/powerpoint/2010/main" val="2116027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2D52BAA7-A902-4164-9865-67220BF08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rgbClr val="004D5A"/>
                </a:solidFill>
                <a:latin typeface="+mn-lt"/>
              </a:rPr>
              <a:t>Bestandteile von </a:t>
            </a:r>
            <a:r>
              <a:rPr lang="de-DE" sz="3600" b="1" dirty="0" err="1">
                <a:solidFill>
                  <a:srgbClr val="004D5A"/>
                </a:solidFill>
                <a:latin typeface="+mn-lt"/>
              </a:rPr>
              <a:t>siQe</a:t>
            </a:r>
            <a:endParaRPr lang="de-DE" sz="3600" b="1" dirty="0">
              <a:solidFill>
                <a:srgbClr val="004D5A"/>
              </a:solidFill>
              <a:latin typeface="+mn-lt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76472D7A-470F-4049-BAFA-FE5FC0B49CEE}"/>
              </a:ext>
            </a:extLst>
          </p:cNvPr>
          <p:cNvSpPr/>
          <p:nvPr/>
        </p:nvSpPr>
        <p:spPr>
          <a:xfrm>
            <a:off x="838200" y="3464131"/>
            <a:ext cx="3564000" cy="1260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4D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</a:rPr>
              <a:t>Individuelle Einschätzungen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F564A02-4D44-4A67-AA79-B18F94435513}"/>
              </a:ext>
            </a:extLst>
          </p:cNvPr>
          <p:cNvSpPr/>
          <p:nvPr/>
        </p:nvSpPr>
        <p:spPr>
          <a:xfrm>
            <a:off x="5165343" y="3450276"/>
            <a:ext cx="3564000" cy="1260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4D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</a:rPr>
              <a:t>Konferenz – gemeinsame Diskussion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D7E2C08-C1CD-4084-BF23-E0092BE34191}"/>
              </a:ext>
            </a:extLst>
          </p:cNvPr>
          <p:cNvSpPr txBox="1"/>
          <p:nvPr/>
        </p:nvSpPr>
        <p:spPr>
          <a:xfrm>
            <a:off x="1982891" y="3053764"/>
            <a:ext cx="1274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Phase 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69F32F8-AE53-4A95-A240-1FAFBC5FBAB7}"/>
              </a:ext>
            </a:extLst>
          </p:cNvPr>
          <p:cNvSpPr txBox="1"/>
          <p:nvPr/>
        </p:nvSpPr>
        <p:spPr>
          <a:xfrm>
            <a:off x="6310034" y="3053764"/>
            <a:ext cx="1274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Phase 2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343C141-7636-4A58-A07C-57FF00C1084F}"/>
              </a:ext>
            </a:extLst>
          </p:cNvPr>
          <p:cNvSpPr/>
          <p:nvPr/>
        </p:nvSpPr>
        <p:spPr>
          <a:xfrm>
            <a:off x="4480780" y="3584596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6576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+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B1A2781-43B9-4BF9-A604-C3D09A3356A3}"/>
              </a:ext>
            </a:extLst>
          </p:cNvPr>
          <p:cNvSpPr/>
          <p:nvPr/>
        </p:nvSpPr>
        <p:spPr>
          <a:xfrm>
            <a:off x="8801253" y="3587435"/>
            <a:ext cx="801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6576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sym typeface="Wingdings" panose="05000000000000000000" pitchFamily="2" charset="2"/>
              </a:rPr>
              <a:t></a:t>
            </a:r>
            <a:endParaRPr lang="de-DE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6576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1C4CD9E8-FE8A-4ED7-A3AE-949EB27569E0}"/>
              </a:ext>
            </a:extLst>
          </p:cNvPr>
          <p:cNvSpPr txBox="1"/>
          <p:nvPr/>
        </p:nvSpPr>
        <p:spPr>
          <a:xfrm>
            <a:off x="9693131" y="3580802"/>
            <a:ext cx="212016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b="1" dirty="0"/>
              <a:t>gemeinsames Bild, wo wir unsere Schule in Bezug auf Schulqualität sehen</a:t>
            </a:r>
            <a:endParaRPr lang="de-DE" dirty="0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A2E232A5-F3D3-4373-97E6-168E3E328852}"/>
              </a:ext>
            </a:extLst>
          </p:cNvPr>
          <p:cNvSpPr txBox="1"/>
          <p:nvPr/>
        </p:nvSpPr>
        <p:spPr>
          <a:xfrm>
            <a:off x="838200" y="1495910"/>
            <a:ext cx="108019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Zunächst werden individuelle Einschätzungen der Schulqualität durchgeführt, anschließend erfolgt eine gemeinsame Diskussion im Rahmen einer Konferenz. </a:t>
            </a:r>
            <a:endParaRPr lang="de-DE" sz="2800" dirty="0"/>
          </a:p>
        </p:txBody>
      </p:sp>
      <p:cxnSp>
        <p:nvCxnSpPr>
          <p:cNvPr id="61" name="Gerade Verbindung mit Pfeil 60">
            <a:extLst>
              <a:ext uri="{FF2B5EF4-FFF2-40B4-BE49-F238E27FC236}">
                <a16:creationId xmlns:a16="http://schemas.microsoft.com/office/drawing/2014/main" id="{DE024DD4-107F-48A4-AD55-D8CB01106940}"/>
              </a:ext>
            </a:extLst>
          </p:cNvPr>
          <p:cNvCxnSpPr/>
          <p:nvPr/>
        </p:nvCxnSpPr>
        <p:spPr>
          <a:xfrm>
            <a:off x="3616036" y="4710276"/>
            <a:ext cx="498764" cy="415906"/>
          </a:xfrm>
          <a:prstGeom prst="straightConnector1">
            <a:avLst/>
          </a:prstGeom>
          <a:ln>
            <a:solidFill>
              <a:srgbClr val="0065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>
            <a:extLst>
              <a:ext uri="{FF2B5EF4-FFF2-40B4-BE49-F238E27FC236}">
                <a16:creationId xmlns:a16="http://schemas.microsoft.com/office/drawing/2014/main" id="{28A99F2F-A1EB-4DF9-B106-312A40D43B70}"/>
              </a:ext>
            </a:extLst>
          </p:cNvPr>
          <p:cNvCxnSpPr>
            <a:cxnSpLocks/>
          </p:cNvCxnSpPr>
          <p:nvPr/>
        </p:nvCxnSpPr>
        <p:spPr>
          <a:xfrm flipV="1">
            <a:off x="5379192" y="4710546"/>
            <a:ext cx="498764" cy="415906"/>
          </a:xfrm>
          <a:prstGeom prst="straightConnector1">
            <a:avLst/>
          </a:prstGeom>
          <a:ln>
            <a:solidFill>
              <a:srgbClr val="0065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9C98CB8E-33C8-D525-3A41-649864F44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024" y="4903436"/>
            <a:ext cx="1079086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65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E02DDE52198804DB530C0F5F5534535" ma:contentTypeVersion="2" ma:contentTypeDescription="Ein neues Dokument erstellen." ma:contentTypeScope="" ma:versionID="e95f7ee3f6b4aa0ac9985b9d2b43d46d">
  <xsd:schema xmlns:xsd="http://www.w3.org/2001/XMLSchema" xmlns:xs="http://www.w3.org/2001/XMLSchema" xmlns:p="http://schemas.microsoft.com/office/2006/metadata/properties" xmlns:ns3="ce844794-c805-4cad-85c0-a78fe04beb49" targetNamespace="http://schemas.microsoft.com/office/2006/metadata/properties" ma:root="true" ma:fieldsID="22426f2f2529aff173e9ac55e5fc56b7" ns3:_="">
    <xsd:import namespace="ce844794-c805-4cad-85c0-a78fe04beb4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44794-c805-4cad-85c0-a78fe04beb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19F60F-AE46-4F9F-B3BC-E901901B8E9A}">
  <ds:schemaRefs>
    <ds:schemaRef ds:uri="http://purl.org/dc/terms/"/>
    <ds:schemaRef ds:uri="ce844794-c805-4cad-85c0-a78fe04beb49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6A7418B-33BA-464A-A775-6D15DDA4B8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EB758C-E8DD-490A-843E-D783FA5E2B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844794-c805-4cad-85c0-a78fe04beb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735</Words>
  <Application>Microsoft Office PowerPoint</Application>
  <PresentationFormat>Breitbild</PresentationFormat>
  <Paragraphs>86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HelveticaNeueLT Std Lt</vt:lpstr>
      <vt:lpstr>Wingdings</vt:lpstr>
      <vt:lpstr>Office</vt:lpstr>
      <vt:lpstr>Hinweise zur Präsentationsvorlage</vt:lpstr>
      <vt:lpstr>Schulinterne Qualitätseinschätzung (siQe) </vt:lpstr>
      <vt:lpstr>Tagesordnung</vt:lpstr>
      <vt:lpstr>Einleitung </vt:lpstr>
      <vt:lpstr>PowerPoint-Präsentation</vt:lpstr>
      <vt:lpstr>PowerPoint-Präsentation</vt:lpstr>
      <vt:lpstr>PowerPoint-Präsentation</vt:lpstr>
      <vt:lpstr>Die schulinterne Qualitätseinschätzung (siQe)</vt:lpstr>
      <vt:lpstr>Bestandteile von siQe</vt:lpstr>
      <vt:lpstr>Individuelle Einschätzungen (Phase 1)</vt:lpstr>
      <vt:lpstr>Konferenz – gemeinsame Diskussion (Phase 2)</vt:lpstr>
      <vt:lpstr>Ergebnisse der individuellen Einschätzungen  </vt:lpstr>
      <vt:lpstr>Ergebnisse der individuellen Einschätzungen </vt:lpstr>
      <vt:lpstr>Diskussion der Ergebnisse </vt:lpstr>
      <vt:lpstr>1. Diskussionsrunde</vt:lpstr>
      <vt:lpstr>PowerPoint-Präsentation</vt:lpstr>
      <vt:lpstr>Ausgewählte Qualitätsbereiche</vt:lpstr>
      <vt:lpstr>2. Diskussionsrunde</vt:lpstr>
      <vt:lpstr>Schlussfolgerungen und nächste Schritte </vt:lpstr>
      <vt:lpstr>Schlussfolgerungen</vt:lpstr>
      <vt:lpstr>Nächste Schritte</vt:lpstr>
      <vt:lpstr>Herzlichen Dank!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Schulinterne Qualitätseinschätzung (siQe)</dc:title>
  <dc:creator>Grillitsch Maria</dc:creator>
  <cp:lastModifiedBy>Grillitsch Maria</cp:lastModifiedBy>
  <cp:revision>69</cp:revision>
  <dcterms:created xsi:type="dcterms:W3CDTF">2020-12-09T13:33:43Z</dcterms:created>
  <dcterms:modified xsi:type="dcterms:W3CDTF">2022-09-07T06:07:01Z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0x010100AE02DDE52198804DB530C0F5F5534535</vt:lpwstr>
  </property>
</Properties>
</file>